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2" r:id="rId7"/>
    <p:sldId id="273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9E5687-F3DC-874A-B38A-9B447C82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8C921-66FD-1B4B-978F-113C43D0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268" y="1041400"/>
            <a:ext cx="6524263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191C9-D782-C848-B55B-20AA4688F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268" y="3521075"/>
            <a:ext cx="652426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D575-36BD-8946-912B-2B5CC2BF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5CC2-0950-D149-9EF1-156440C7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B649-8B72-7C49-950E-8B7B08C3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47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7889-DE4A-4B45-97EF-54D1DA2A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E6F36-3325-9D43-B7D4-E8402504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1780-90BD-FD47-8F0B-90425A03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594F9-7279-C042-8AE0-825A8A55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60D3-7DE6-164C-A66F-E153D0D8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522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9FCF5-B3BD-B34F-851A-16A410EF7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6878F-9139-BB43-8320-2654E84D9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388-9479-274B-8A86-010C35BE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EEF7-D449-394C-902C-5E75845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4B10-256A-4649-A48A-B41E2733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575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7813-5ACF-7C4E-B759-B6B74EE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CA53-4607-0C46-98C4-13AEAA3C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6DCA-50A8-EC49-ABA2-AC52B777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898A-3D2C-F74F-8A10-1EDA8900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FFA1-F59D-7941-BF3B-04DAD02C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181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7B58-A6A0-A644-8FD8-3BC56C02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9AB8D-D2D8-7640-9012-6790E9DD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D62A-353A-D74A-A5E3-12176312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B6D46-155E-7B4C-837E-ABAA40D3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81A09-C129-1141-9031-7DA5CF8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329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AF1F-4A4C-124A-97EE-7EFB5BBA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E55F-F9EA-BD46-9A22-E10EA3861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8A89A-7576-1141-A2BC-8FB829695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D5E6B-4B3B-5249-9898-90139163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858E9-578A-984A-8F8F-50E3B2A2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34A2-2D32-0247-9D6B-F0CBBF93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866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C0CF-1379-B945-B5D5-72AC6A8C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98271-3885-024D-B9BB-0C212C27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E2DA3-ED57-1C41-944D-D9E0F148B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5CA74-7E6B-8442-8FEB-D261733CA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FBDFC-AEEE-B844-A05E-0B121682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AA9E76-B470-CE4E-87AC-ED34A374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8C261-8535-7042-9F1F-5E01AD25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A5BF2-DFAB-AC40-BB77-87399BF7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069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2331-121E-AF44-A16F-45CCAAE2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99688-81D8-D849-8EFE-FBE9631B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6B5D9-BE08-5D47-9A98-1478B259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FD96D-44E7-F74D-8B77-4F11D9DA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706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0D108-D41A-834D-A2BE-94BC2CAD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F93F7-D794-AA45-B932-C137E260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DD1D-F016-3F4B-9E21-36381DD20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9909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C17F-4548-F045-820B-961E2662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56FB-26EF-144E-B5BE-7D332A7C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23186-A8BF-AE49-89B4-4440BBC8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70112-F0FD-704E-86DB-CBC010F5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75AE0-CDC8-5640-9498-BFD6AF95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72405-257A-6446-BFB0-3BD5DCF05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5375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1419-F3BE-7E49-A224-DF6EDD86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F583A-1714-8843-8D38-2FF5B7B59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C3EC-7E18-3B47-A8C4-1DDC6D3D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7B6D2-ACCB-1C45-880B-3A426EE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8CED-F62F-244A-A9DF-0CE06CC5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A70F5-A3EE-C84E-980E-8A38A0AE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7792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3326D-F6D7-9E43-81EA-ACADBC7D8F4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4DAEA-1607-9541-9A70-98658558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82250-5C23-474E-99A8-B04FBC85F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8DD9-C8C3-9B4E-95E8-7B55321AA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70C4-EE86-AD4B-A9A3-072D119CC7A3}" type="datetimeFigureOut">
              <a:rPr lang="en-UA" smtClean="0"/>
              <a:t>04/01/2026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62B6-5377-BD43-BF4E-E6F4BD489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09FFB-D875-5A43-835E-E572170F4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0B98-3ADF-5F48-819A-4D1CED02086A}" type="slidenum">
              <a:rPr lang="en-UA" smtClean="0"/>
              <a:t>‹#›</a:t>
            </a:fld>
            <a:endParaRPr lang="en-U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AA8DE-B462-9549-A67A-1A259F6D160A}"/>
              </a:ext>
            </a:extLst>
          </p:cNvPr>
          <p:cNvCxnSpPr>
            <a:cxnSpLocks/>
          </p:cNvCxnSpPr>
          <p:nvPr userDrawn="1"/>
        </p:nvCxnSpPr>
        <p:spPr>
          <a:xfrm>
            <a:off x="838200" y="995423"/>
            <a:ext cx="105156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70C0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0" scaled="1"/>
              <a:tileRect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7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priem-phd.unn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603D-ADB5-7446-AAC9-BDB237C9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1945" y="1463430"/>
            <a:ext cx="652426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Прием в аспирантуру ННГУ</a:t>
            </a:r>
            <a:endParaRPr lang="en-UA" b="1" dirty="0">
              <a:solidFill>
                <a:srgbClr val="0070C0"/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8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30401"/>
            <a:ext cx="9054738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мест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66069"/>
              </p:ext>
            </p:extLst>
          </p:nvPr>
        </p:nvGraphicFramePr>
        <p:xfrm>
          <a:off x="838200" y="1425031"/>
          <a:ext cx="9054738" cy="4785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5762">
                  <a:extLst>
                    <a:ext uri="{9D8B030D-6E8A-4147-A177-3AD203B41FA5}">
                      <a16:colId xmlns:a16="http://schemas.microsoft.com/office/drawing/2014/main" val="912523992"/>
                    </a:ext>
                  </a:extLst>
                </a:gridCol>
                <a:gridCol w="2184488">
                  <a:extLst>
                    <a:ext uri="{9D8B030D-6E8A-4147-A177-3AD203B41FA5}">
                      <a16:colId xmlns:a16="http://schemas.microsoft.com/office/drawing/2014/main" val="147667081"/>
                    </a:ext>
                  </a:extLst>
                </a:gridCol>
                <a:gridCol w="2184488">
                  <a:extLst>
                    <a:ext uri="{9D8B030D-6E8A-4147-A177-3AD203B41FA5}">
                      <a16:colId xmlns:a16="http://schemas.microsoft.com/office/drawing/2014/main" val="1152183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научных специальностей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внебюджетных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6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Математика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механика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3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Компьютерные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13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3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Химические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18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Биологические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18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Электроника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фотоника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приборостроение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связь</a:t>
                      </a:r>
                      <a:endParaRPr lang="en-US" sz="20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 Клиническая медицина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8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 Профилактическая медицина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3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Медико-биологические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8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3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8863149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мест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673932"/>
              </p:ext>
            </p:extLst>
          </p:nvPr>
        </p:nvGraphicFramePr>
        <p:xfrm>
          <a:off x="838200" y="1425031"/>
          <a:ext cx="8863149" cy="48768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50723">
                  <a:extLst>
                    <a:ext uri="{9D8B030D-6E8A-4147-A177-3AD203B41FA5}">
                      <a16:colId xmlns:a16="http://schemas.microsoft.com/office/drawing/2014/main" val="912523992"/>
                    </a:ext>
                  </a:extLst>
                </a:gridCol>
                <a:gridCol w="2256213">
                  <a:extLst>
                    <a:ext uri="{9D8B030D-6E8A-4147-A177-3AD203B41FA5}">
                      <a16:colId xmlns:a16="http://schemas.microsoft.com/office/drawing/2014/main" val="147667081"/>
                    </a:ext>
                  </a:extLst>
                </a:gridCol>
                <a:gridCol w="2256213">
                  <a:extLst>
                    <a:ext uri="{9D8B030D-6E8A-4147-A177-3AD203B41FA5}">
                      <a16:colId xmlns:a16="http://schemas.microsoft.com/office/drawing/2014/main" val="1152183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научных специальностей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внебюджетных мест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362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5.1. Право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5.2. Экономика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53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Психология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13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033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5.5. Политология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18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Исторические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418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5.7. Философия</a:t>
                      </a:r>
                      <a:endParaRPr lang="en-US" sz="2000" b="0" dirty="0" err="1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769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8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30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5.12.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Когнитивные</a:t>
                      </a:r>
                      <a:r>
                        <a:rPr lang="en-US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8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449778" cy="1204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2025/2026</a:t>
            </a:r>
            <a:b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(обучение только очное)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1535385"/>
            <a:ext cx="3248025" cy="4917666"/>
          </a:xfrm>
        </p:spPr>
        <p:txBody>
          <a:bodyPr>
            <a:normAutofit fontScale="60000" lnSpcReduction="20000"/>
          </a:bodyPr>
          <a:lstStyle/>
          <a:p>
            <a:pPr marL="0" indent="0" algn="ctr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9</a:t>
            </a: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0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5</a:t>
            </a:r>
            <a:r>
              <a:rPr lang="en-US" sz="3300" b="1" dirty="0" smtClean="0"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cs typeface="Calibri Light" panose="020F0302020204030204"/>
              </a:rPr>
              <a:t>00</a:t>
            </a:r>
            <a:endParaRPr lang="en-US" sz="3300" b="1" dirty="0">
              <a:solidFill>
                <a:schemeClr val="bg2">
                  <a:lumMod val="25000"/>
                </a:schemeClr>
              </a:solidFill>
              <a:latin typeface="Calibri Light" panose="020F0302020204030204"/>
              <a:cs typeface="Calibri Light" panose="020F0302020204030204"/>
            </a:endParaRPr>
          </a:p>
          <a:p>
            <a:pPr marL="0" indent="0" fontAlgn="auto">
              <a:lnSpc>
                <a:spcPct val="100000"/>
              </a:lnSpc>
              <a:spcBef>
                <a:spcPts val="20"/>
              </a:spcBef>
              <a:spcAft>
                <a:spcPts val="600"/>
              </a:spcAft>
              <a:buNone/>
            </a:pPr>
            <a:endParaRPr lang="ru-RU" sz="3000" dirty="0" smtClean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1.1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 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Математика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 и 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механика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(</a:t>
            </a:r>
            <a:r>
              <a:rPr lang="ru-RU" sz="3000" i="1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кроме 1.1.8. Механика деформируемого твердого 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тела)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1.2.2. Математическое моделирование, численные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методы и комплексы программ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5.1. 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Право</a:t>
            </a:r>
            <a:endParaRPr lang="en-US" sz="3000" dirty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5.2.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Экономика</a:t>
            </a:r>
            <a:endParaRPr lang="ru-RU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5.3. </a:t>
            </a:r>
            <a:r>
              <a:rPr lang="ru-RU" altLang="en-US" sz="30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сихология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5.4.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Социология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5.5.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Политология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5.6.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Исторические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5.7.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Философия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5.8.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Педагогика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5.9.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Филология</a:t>
            </a:r>
            <a:endParaRPr lang="ru-RU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5.12.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</a:rPr>
              <a:t>Когнитивные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9076" y="1535385"/>
            <a:ext cx="3248025" cy="49176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9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6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00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"/>
              </a:spcBef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1.2.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Компьютерные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информатика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кроме 1.2.2. Математическое моделирование, численные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chemeClr val="bg2">
                    <a:lumMod val="25000"/>
                  </a:schemeClr>
                </a:solidFill>
              </a:rPr>
              <a:t>методы и комплексы </a:t>
            </a: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</a:rPr>
              <a:t>программ)</a:t>
            </a:r>
            <a:endParaRPr lang="en-US" sz="18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1.3.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Физические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1.4.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Химические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1.5.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Биологические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2.2.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Электроника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фотоника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приборостроение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en-US" sz="1800" dirty="0" err="1" smtClean="0">
                <a:solidFill>
                  <a:schemeClr val="bg2">
                    <a:lumMod val="25000"/>
                  </a:schemeClr>
                </a:solidFill>
              </a:rPr>
              <a:t>связь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8039953" y="1535385"/>
            <a:ext cx="3248025" cy="49176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215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 </a:t>
            </a: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3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Calibri Light" panose="020F0302020204030204"/>
              </a:rPr>
              <a:t>00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1.1.8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. Механика деформируемого твердого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тела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3.1. Клиническая медицина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3.2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Профилактическая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медицина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3.3.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Медико-биологические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Комиссии по приему</a:t>
            </a:r>
            <a:endParaRPr lang="en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5531147" y="1615537"/>
            <a:ext cx="5142083" cy="612844"/>
            <a:chOff x="4315150" y="953426"/>
            <a:chExt cx="3857250" cy="54005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530153" y="978665"/>
              <a:ext cx="3353193" cy="43986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info@priem-phd.unn.ru</a:t>
              </a:r>
              <a:endParaRPr lang="ru-RU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5481794" y="2350856"/>
            <a:ext cx="5142083" cy="690382"/>
            <a:chOff x="4315150" y="1579249"/>
            <a:chExt cx="3857250" cy="608387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530158" y="1579249"/>
              <a:ext cx="3390210" cy="6026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8 (831</a:t>
              </a:r>
              <a:r>
                <a:rPr lang="ru-RU" altLang="zh-CN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) 462-36-49, 462-36-74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3" y="3221714"/>
            <a:ext cx="5142083" cy="601979"/>
            <a:chOff x="4315150" y="2341731"/>
            <a:chExt cx="3857250" cy="540057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59" y="2421585"/>
              <a:ext cx="3589556" cy="392585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2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пр. Гагарина, 23, корпус 2, </a:t>
              </a:r>
              <a:r>
                <a:rPr lang="ru-RU" altLang="zh-CN" sz="2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офис 251</a:t>
              </a:r>
              <a:endPara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154" y="2692766"/>
            <a:ext cx="423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http://priem-phd.unn.ru/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3" y="4004169"/>
            <a:ext cx="5142083" cy="691974"/>
            <a:chOff x="4315153" y="2821441"/>
            <a:chExt cx="3857250" cy="609790"/>
          </a:xfrm>
        </p:grpSpPr>
        <p:sp>
          <p:nvSpPr>
            <p:cNvPr id="29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62" y="2821441"/>
              <a:ext cx="3589555" cy="6026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часы работы: с </a:t>
              </a:r>
              <a:r>
                <a:rPr lang="ru-RU" altLang="zh-CN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10:00 до 16:00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3" y="289117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248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«Прием в аспирантуру ННГУ»</a:t>
            </a:r>
            <a:endParaRPr lang="en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5531147" y="1615537"/>
            <a:ext cx="5142083" cy="612844"/>
            <a:chOff x="4315150" y="953426"/>
            <a:chExt cx="3857250" cy="54005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530153" y="978665"/>
              <a:ext cx="3353193" cy="43986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Новости приёмной комиссии</a:t>
              </a: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5481794" y="2350856"/>
            <a:ext cx="5142083" cy="690382"/>
            <a:chOff x="4315150" y="1579249"/>
            <a:chExt cx="3857250" cy="608387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530158" y="1579249"/>
              <a:ext cx="3033663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Правила приема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3" y="3090335"/>
            <a:ext cx="5142083" cy="683819"/>
            <a:chOff x="4315150" y="2279185"/>
            <a:chExt cx="3857250" cy="602603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57" y="2279185"/>
              <a:ext cx="3552540" cy="542256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План приема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5481792" y="3792829"/>
            <a:ext cx="5142083" cy="698889"/>
            <a:chOff x="4315150" y="2960059"/>
            <a:chExt cx="3857250" cy="615882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520965" y="2960059"/>
              <a:ext cx="3138186" cy="60260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Сроки приема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8200" y="3300473"/>
            <a:ext cx="423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http://priem-phd.unn.ru/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5481791" y="4560379"/>
            <a:ext cx="5142083" cy="683819"/>
            <a:chOff x="4315150" y="2279185"/>
            <a:chExt cx="3857250" cy="602603"/>
          </a:xfrm>
        </p:grpSpPr>
        <p:sp>
          <p:nvSpPr>
            <p:cNvPr id="29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30157" y="2279185"/>
              <a:ext cx="3552540" cy="542256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Перечень программ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5481790" y="5281427"/>
            <a:ext cx="5142083" cy="690382"/>
            <a:chOff x="4315150" y="1579249"/>
            <a:chExt cx="3857250" cy="608387"/>
          </a:xfrm>
        </p:grpSpPr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530158" y="1579249"/>
              <a:ext cx="3033663" cy="542257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Вступительные испытания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3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76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приемной кампании</a:t>
            </a:r>
            <a:endParaRPr lang="en-UA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4F868419-7877-844B-9131-BEEDAA27F983}"/>
              </a:ext>
            </a:extLst>
          </p:cNvPr>
          <p:cNvGrpSpPr/>
          <p:nvPr/>
        </p:nvGrpSpPr>
        <p:grpSpPr>
          <a:xfrm>
            <a:off x="339634" y="1758692"/>
            <a:ext cx="2607868" cy="612846"/>
            <a:chOff x="2215144" y="982844"/>
            <a:chExt cx="1120898" cy="842780"/>
          </a:xfrm>
        </p:grpSpPr>
        <p:sp>
          <p:nvSpPr>
            <p:cNvPr id="5" name="平行四边形 9">
              <a:extLst>
                <a:ext uri="{FF2B5EF4-FFF2-40B4-BE49-F238E27FC236}">
                  <a16:creationId xmlns:a16="http://schemas.microsoft.com/office/drawing/2014/main" id="{A0CA00F4-B8E1-4C4E-B01B-8BC34805A9A3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3728739E-E801-D24E-8B3D-D31C8582C787}"/>
                </a:ext>
              </a:extLst>
            </p:cNvPr>
            <p:cNvSpPr txBox="1"/>
            <p:nvPr/>
          </p:nvSpPr>
          <p:spPr>
            <a:xfrm>
              <a:off x="2269243" y="1102461"/>
              <a:ext cx="1066799" cy="55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20.06 – 20.08 (</a:t>
              </a:r>
              <a:r>
                <a:rPr lang="ru-RU" altLang="zh-CN" sz="2000" u="sng" dirty="0" smtClean="0">
                  <a:solidFill>
                    <a:schemeClr val="bg1"/>
                  </a:solidFill>
                  <a:cs typeface="+mn-ea"/>
                  <a:sym typeface="+mn-lt"/>
                </a:rPr>
                <a:t>16:00</a:t>
              </a:r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339633" y="2494863"/>
            <a:ext cx="2980567" cy="612844"/>
            <a:chOff x="2215144" y="2033848"/>
            <a:chExt cx="1281090" cy="842781"/>
          </a:xfrm>
        </p:grpSpPr>
        <p:sp>
          <p:nvSpPr>
            <p:cNvPr id="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29435" y="2128724"/>
              <a:ext cx="1066799" cy="55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01.09 – 21.09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339634" y="3229260"/>
            <a:ext cx="2980565" cy="612845"/>
            <a:chOff x="2215144" y="3084852"/>
            <a:chExt cx="1276911" cy="842781"/>
          </a:xfrm>
        </p:grpSpPr>
        <p:sp>
          <p:nvSpPr>
            <p:cNvPr id="11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425256" y="3175219"/>
              <a:ext cx="1066799" cy="55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24.09 (</a:t>
              </a:r>
              <a:r>
                <a:rPr lang="ru-RU" altLang="zh-CN" sz="2000" u="sng" dirty="0" smtClean="0">
                  <a:solidFill>
                    <a:schemeClr val="bg1"/>
                  </a:solidFill>
                  <a:cs typeface="+mn-ea"/>
                  <a:sym typeface="+mn-lt"/>
                </a:rPr>
                <a:t>12:00</a:t>
              </a:r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:a16="http://schemas.microsoft.com/office/drawing/2014/main" id="{0F404DFB-B9AF-4445-AB74-A0A1FB2F4566}"/>
              </a:ext>
            </a:extLst>
          </p:cNvPr>
          <p:cNvGrpSpPr/>
          <p:nvPr/>
        </p:nvGrpSpPr>
        <p:grpSpPr>
          <a:xfrm>
            <a:off x="339632" y="3956592"/>
            <a:ext cx="2607872" cy="612844"/>
            <a:chOff x="2215144" y="4135858"/>
            <a:chExt cx="1120900" cy="842781"/>
          </a:xfrm>
        </p:grpSpPr>
        <p:sp>
          <p:nvSpPr>
            <p:cNvPr id="14" name="平行四边形 18">
              <a:extLst>
                <a:ext uri="{FF2B5EF4-FFF2-40B4-BE49-F238E27FC236}">
                  <a16:creationId xmlns:a16="http://schemas.microsoft.com/office/drawing/2014/main" id="{B1777E30-FBB2-F04C-AD19-680D580B1363}"/>
                </a:ext>
              </a:extLst>
            </p:cNvPr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E84CA83F-61BF-0B49-8C8C-A6611003C2AC}"/>
                </a:ext>
              </a:extLst>
            </p:cNvPr>
            <p:cNvSpPr txBox="1"/>
            <p:nvPr/>
          </p:nvSpPr>
          <p:spPr>
            <a:xfrm>
              <a:off x="2269245" y="4262730"/>
              <a:ext cx="1066799" cy="55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20.06 – 24.09 (12:00)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2743200" y="1767389"/>
            <a:ext cx="8610600" cy="612844"/>
            <a:chOff x="4315150" y="953426"/>
            <a:chExt cx="3857250" cy="540057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442736" y="961751"/>
              <a:ext cx="3440615" cy="43986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Отправка заявлений через ЕГПУ («Госуслуги»)</a:t>
              </a:r>
              <a:endParaRPr lang="ru-RU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2743200" y="2420605"/>
            <a:ext cx="8610599" cy="690382"/>
            <a:chOff x="4315150" y="1579249"/>
            <a:chExt cx="3857250" cy="608387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42736" y="1579249"/>
              <a:ext cx="3121085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Проведение вступительных испытаний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2743200" y="3163714"/>
            <a:ext cx="8610599" cy="683819"/>
            <a:chOff x="4315150" y="2279185"/>
            <a:chExt cx="3857250" cy="602603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442736" y="2279185"/>
              <a:ext cx="3639960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Крайний срок приема согласий на зачисление (бюджет)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2743200" y="3870547"/>
            <a:ext cx="8610599" cy="698889"/>
            <a:chOff x="4315150" y="2960059"/>
            <a:chExt cx="3857250" cy="615882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442736" y="2960059"/>
              <a:ext cx="3216415" cy="602602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Заключение договора об обучении (внебюджет)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2743200" y="4604322"/>
            <a:ext cx="8610600" cy="683820"/>
            <a:chOff x="4315150" y="2279185"/>
            <a:chExt cx="3857250" cy="602603"/>
          </a:xfrm>
        </p:grpSpPr>
        <p:sp>
          <p:nvSpPr>
            <p:cNvPr id="29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442737" y="2279185"/>
              <a:ext cx="3639961" cy="602603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Информирование Комиссии по приему о необходимости зачисления (внебюджет)</a:t>
              </a:r>
              <a:endParaRPr lang="en-GB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2743200" y="5318171"/>
            <a:ext cx="8610599" cy="690382"/>
            <a:chOff x="4315150" y="1579249"/>
            <a:chExt cx="3857250" cy="608387"/>
          </a:xfrm>
        </p:grpSpPr>
        <p:sp>
          <p:nvSpPr>
            <p:cNvPr id="32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42737" y="1579249"/>
              <a:ext cx="3121084" cy="542257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Издание приказов о зачислении</a:t>
              </a:r>
              <a:endParaRPr lang="en-GB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3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339634" y="4661129"/>
            <a:ext cx="2574383" cy="612845"/>
            <a:chOff x="2215144" y="3084852"/>
            <a:chExt cx="1120898" cy="842781"/>
          </a:xfrm>
        </p:grpSpPr>
        <p:sp>
          <p:nvSpPr>
            <p:cNvPr id="35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432222" y="3220723"/>
              <a:ext cx="730860" cy="55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24.09 (12:00)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339633" y="5389145"/>
            <a:ext cx="2980567" cy="612844"/>
            <a:chOff x="2215144" y="2033848"/>
            <a:chExt cx="1293876" cy="842781"/>
          </a:xfrm>
        </p:grpSpPr>
        <p:sp>
          <p:nvSpPr>
            <p:cNvPr id="3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42221" y="2180123"/>
              <a:ext cx="1066799" cy="55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2000" dirty="0" smtClean="0">
                  <a:solidFill>
                    <a:schemeClr val="bg1"/>
                  </a:solidFill>
                  <a:cs typeface="+mn-ea"/>
                  <a:sym typeface="+mn-lt"/>
                </a:rPr>
                <a:t>25.09 – 30.09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001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5E8-EC88-954D-B82C-84EE5E1D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  <a:endParaRPr lang="en-U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4F868419-7877-844B-9131-BEEDAA27F983}"/>
              </a:ext>
            </a:extLst>
          </p:cNvPr>
          <p:cNvGrpSpPr/>
          <p:nvPr/>
        </p:nvGrpSpPr>
        <p:grpSpPr>
          <a:xfrm>
            <a:off x="2209312" y="1521426"/>
            <a:ext cx="1192133" cy="666786"/>
            <a:chOff x="2215144" y="927951"/>
            <a:chExt cx="1244730" cy="916959"/>
          </a:xfrm>
        </p:grpSpPr>
        <p:sp>
          <p:nvSpPr>
            <p:cNvPr id="5" name="平行四边形 9">
              <a:extLst>
                <a:ext uri="{FF2B5EF4-FFF2-40B4-BE49-F238E27FC236}">
                  <a16:creationId xmlns:a16="http://schemas.microsoft.com/office/drawing/2014/main" id="{A0CA00F4-B8E1-4C4E-B01B-8BC34805A9A3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9">
              <a:extLst>
                <a:ext uri="{FF2B5EF4-FFF2-40B4-BE49-F238E27FC236}">
                  <a16:creationId xmlns:a16="http://schemas.microsoft.com/office/drawing/2014/main" id="{3728739E-E801-D24E-8B3D-D31C8582C787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91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2207273" y="2285782"/>
            <a:ext cx="1244189" cy="666787"/>
            <a:chOff x="2215144" y="1976103"/>
            <a:chExt cx="1299083" cy="916963"/>
          </a:xfrm>
        </p:grpSpPr>
        <p:sp>
          <p:nvSpPr>
            <p:cNvPr id="8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47428" y="1976103"/>
              <a:ext cx="1066799" cy="9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828778C8-400B-B94E-AB71-239FC8816C07}"/>
              </a:ext>
            </a:extLst>
          </p:cNvPr>
          <p:cNvGrpSpPr/>
          <p:nvPr/>
        </p:nvGrpSpPr>
        <p:grpSpPr>
          <a:xfrm>
            <a:off x="2209312" y="2995662"/>
            <a:ext cx="1260573" cy="666786"/>
            <a:chOff x="2215144" y="3016372"/>
            <a:chExt cx="1316190" cy="916960"/>
          </a:xfrm>
        </p:grpSpPr>
        <p:sp>
          <p:nvSpPr>
            <p:cNvPr id="11" name="平行四边形 15">
              <a:extLst>
                <a:ext uri="{FF2B5EF4-FFF2-40B4-BE49-F238E27FC236}">
                  <a16:creationId xmlns:a16="http://schemas.microsoft.com/office/drawing/2014/main" id="{CCF6225F-EFF8-6E4A-B062-569FD99FEE9F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691DB6D-9D8E-7C4A-914E-2A3024F5BBC7}"/>
                </a:ext>
              </a:extLst>
            </p:cNvPr>
            <p:cNvSpPr txBox="1"/>
            <p:nvPr/>
          </p:nvSpPr>
          <p:spPr>
            <a:xfrm>
              <a:off x="2464535" y="3016372"/>
              <a:ext cx="1066799" cy="91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7">
            <a:extLst>
              <a:ext uri="{FF2B5EF4-FFF2-40B4-BE49-F238E27FC236}">
                <a16:creationId xmlns:a16="http://schemas.microsoft.com/office/drawing/2014/main" id="{0F404DFB-B9AF-4445-AB74-A0A1FB2F4566}"/>
              </a:ext>
            </a:extLst>
          </p:cNvPr>
          <p:cNvGrpSpPr/>
          <p:nvPr/>
        </p:nvGrpSpPr>
        <p:grpSpPr>
          <a:xfrm>
            <a:off x="2208092" y="3761170"/>
            <a:ext cx="1239740" cy="666786"/>
            <a:chOff x="2215144" y="4098767"/>
            <a:chExt cx="1294437" cy="916962"/>
          </a:xfrm>
        </p:grpSpPr>
        <p:sp>
          <p:nvSpPr>
            <p:cNvPr id="14" name="平行四边形 18">
              <a:extLst>
                <a:ext uri="{FF2B5EF4-FFF2-40B4-BE49-F238E27FC236}">
                  <a16:creationId xmlns:a16="http://schemas.microsoft.com/office/drawing/2014/main" id="{B1777E30-FBB2-F04C-AD19-680D580B1363}"/>
                </a:ext>
              </a:extLst>
            </p:cNvPr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E84CA83F-61BF-0B49-8C8C-A6611003C2AC}"/>
                </a:ext>
              </a:extLst>
            </p:cNvPr>
            <p:cNvSpPr txBox="1"/>
            <p:nvPr/>
          </p:nvSpPr>
          <p:spPr>
            <a:xfrm>
              <a:off x="2442782" y="4098767"/>
              <a:ext cx="1066799" cy="91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20">
            <a:extLst>
              <a:ext uri="{FF2B5EF4-FFF2-40B4-BE49-F238E27FC236}">
                <a16:creationId xmlns:a16="http://schemas.microsoft.com/office/drawing/2014/main" id="{AC11E64C-AC5E-4848-BEB3-F6284EF5D745}"/>
              </a:ext>
            </a:extLst>
          </p:cNvPr>
          <p:cNvGrpSpPr/>
          <p:nvPr/>
        </p:nvGrpSpPr>
        <p:grpSpPr>
          <a:xfrm>
            <a:off x="3087848" y="1555724"/>
            <a:ext cx="7250794" cy="622264"/>
            <a:chOff x="4315150" y="949509"/>
            <a:chExt cx="3857250" cy="548359"/>
          </a:xfrm>
        </p:grpSpPr>
        <p:sp>
          <p:nvSpPr>
            <p:cNvPr id="17" name="矩形 21">
              <a:extLst>
                <a:ext uri="{FF2B5EF4-FFF2-40B4-BE49-F238E27FC236}">
                  <a16:creationId xmlns:a16="http://schemas.microsoft.com/office/drawing/2014/main" id="{35D8432B-8730-B34F-8BE0-DA16C5544B73}"/>
                </a:ext>
              </a:extLst>
            </p:cNvPr>
            <p:cNvSpPr/>
            <p:nvPr/>
          </p:nvSpPr>
          <p:spPr>
            <a:xfrm>
              <a:off x="4445812" y="949509"/>
              <a:ext cx="3662982" cy="54835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Заполнить и отправить заявления на «Госуслугах» (отдельно на бюджет и на внебюджет)</a:t>
              </a:r>
              <a:endParaRPr lang="en-GB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平行四边形 22">
              <a:extLst>
                <a:ext uri="{FF2B5EF4-FFF2-40B4-BE49-F238E27FC236}">
                  <a16:creationId xmlns:a16="http://schemas.microsoft.com/office/drawing/2014/main" id="{59F81385-6859-A746-8BC0-048C14605DC4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3081821" y="2277076"/>
            <a:ext cx="7355636" cy="653608"/>
            <a:chOff x="4315150" y="1611656"/>
            <a:chExt cx="3857250" cy="575980"/>
          </a:xfrm>
        </p:grpSpPr>
        <p:sp>
          <p:nvSpPr>
            <p:cNvPr id="20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38389" y="1611656"/>
              <a:ext cx="3703430" cy="548359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Определиться с научной специальностью, постараться найти научного руководителя и сообщить нам о своем выборе по ссылке:</a:t>
              </a:r>
              <a:endParaRPr lang="en-GB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6">
            <a:extLst>
              <a:ext uri="{FF2B5EF4-FFF2-40B4-BE49-F238E27FC236}">
                <a16:creationId xmlns:a16="http://schemas.microsoft.com/office/drawing/2014/main" id="{E92F2B92-DDE6-4741-ACCE-8A1A60B838CF}"/>
              </a:ext>
            </a:extLst>
          </p:cNvPr>
          <p:cNvGrpSpPr/>
          <p:nvPr/>
        </p:nvGrpSpPr>
        <p:grpSpPr>
          <a:xfrm>
            <a:off x="3081820" y="3014195"/>
            <a:ext cx="7514807" cy="648786"/>
            <a:chOff x="4315150" y="2310057"/>
            <a:chExt cx="3857250" cy="571731"/>
          </a:xfrm>
        </p:grpSpPr>
        <p:sp>
          <p:nvSpPr>
            <p:cNvPr id="23" name="矩形 27">
              <a:extLst>
                <a:ext uri="{FF2B5EF4-FFF2-40B4-BE49-F238E27FC236}">
                  <a16:creationId xmlns:a16="http://schemas.microsoft.com/office/drawing/2014/main" id="{69936360-96F0-4449-B0D4-584D1F424785}"/>
                </a:ext>
              </a:extLst>
            </p:cNvPr>
            <p:cNvSpPr/>
            <p:nvPr/>
          </p:nvSpPr>
          <p:spPr>
            <a:xfrm>
              <a:off x="4508757" y="2310057"/>
              <a:ext cx="3091606" cy="4710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Пройти вступительные испытания</a:t>
              </a:r>
              <a:endPara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平行四边形 28">
              <a:extLst>
                <a:ext uri="{FF2B5EF4-FFF2-40B4-BE49-F238E27FC236}">
                  <a16:creationId xmlns:a16="http://schemas.microsoft.com/office/drawing/2014/main" id="{54C02442-2C1A-E445-A9CB-223C502D99C8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9">
            <a:extLst>
              <a:ext uri="{FF2B5EF4-FFF2-40B4-BE49-F238E27FC236}">
                <a16:creationId xmlns:a16="http://schemas.microsoft.com/office/drawing/2014/main" id="{5F71A83B-4CD9-BC45-A036-977816F44602}"/>
              </a:ext>
            </a:extLst>
          </p:cNvPr>
          <p:cNvGrpSpPr/>
          <p:nvPr/>
        </p:nvGrpSpPr>
        <p:grpSpPr>
          <a:xfrm>
            <a:off x="3081819" y="3720276"/>
            <a:ext cx="7514807" cy="676387"/>
            <a:chOff x="4315150" y="2979888"/>
            <a:chExt cx="3857250" cy="596053"/>
          </a:xfrm>
        </p:grpSpPr>
        <p:sp>
          <p:nvSpPr>
            <p:cNvPr id="26" name="矩形 30">
              <a:extLst>
                <a:ext uri="{FF2B5EF4-FFF2-40B4-BE49-F238E27FC236}">
                  <a16:creationId xmlns:a16="http://schemas.microsoft.com/office/drawing/2014/main" id="{BF8CF72B-C19D-5F4C-A8E2-505839E58193}"/>
                </a:ext>
              </a:extLst>
            </p:cNvPr>
            <p:cNvSpPr/>
            <p:nvPr/>
          </p:nvSpPr>
          <p:spPr>
            <a:xfrm>
              <a:off x="4529318" y="2979888"/>
              <a:ext cx="2925971" cy="471004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Отслеживать конкурсную ситуацию:</a:t>
              </a:r>
              <a:endParaRPr lang="en-GB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平行四边形 31">
              <a:extLst>
                <a:ext uri="{FF2B5EF4-FFF2-40B4-BE49-F238E27FC236}">
                  <a16:creationId xmlns:a16="http://schemas.microsoft.com/office/drawing/2014/main" id="{D607F02F-DDDA-154E-A44B-A64BA1EEA5F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3">
            <a:extLst>
              <a:ext uri="{FF2B5EF4-FFF2-40B4-BE49-F238E27FC236}">
                <a16:creationId xmlns:a16="http://schemas.microsoft.com/office/drawing/2014/main" id="{C86D35DF-205B-5A46-B1D0-31B0B6059911}"/>
              </a:ext>
            </a:extLst>
          </p:cNvPr>
          <p:cNvGrpSpPr/>
          <p:nvPr/>
        </p:nvGrpSpPr>
        <p:grpSpPr>
          <a:xfrm>
            <a:off x="3081822" y="4483279"/>
            <a:ext cx="7355636" cy="909250"/>
            <a:chOff x="4305092" y="1627595"/>
            <a:chExt cx="3857250" cy="566206"/>
          </a:xfrm>
        </p:grpSpPr>
        <p:sp>
          <p:nvSpPr>
            <p:cNvPr id="29" name="矩形 24">
              <a:extLst>
                <a:ext uri="{FF2B5EF4-FFF2-40B4-BE49-F238E27FC236}">
                  <a16:creationId xmlns:a16="http://schemas.microsoft.com/office/drawing/2014/main" id="{7C8E6379-201A-C545-84B0-07DC46265E78}"/>
                </a:ext>
              </a:extLst>
            </p:cNvPr>
            <p:cNvSpPr/>
            <p:nvPr/>
          </p:nvSpPr>
          <p:spPr>
            <a:xfrm>
              <a:off x="4498929" y="1627595"/>
              <a:ext cx="3610772" cy="540821"/>
            </a:xfrm>
            <a:prstGeom prst="rect">
              <a:avLst/>
            </a:prstGeom>
            <a:ln w="15875">
              <a:noFill/>
            </a:ln>
          </p:spPr>
          <p:txBody>
            <a:bodyPr wrap="square" lIns="128564" tIns="64283" rIns="128564" bIns="64283">
              <a:spAutoFit/>
            </a:bodyPr>
            <a:lstStyle/>
            <a:p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Подать согласие на зачисление (бюджет) или заключить договор и проинформировать Комиссию по приему о необходимости зачисления (внебюджет)</a:t>
              </a:r>
              <a:endParaRPr lang="en-GB" altLang="zh-CN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平行四边形 25">
              <a:extLst>
                <a:ext uri="{FF2B5EF4-FFF2-40B4-BE49-F238E27FC236}">
                  <a16:creationId xmlns:a16="http://schemas.microsoft.com/office/drawing/2014/main" id="{DB2BC456-1A73-DD43-A619-71EEBA77BFBA}"/>
                </a:ext>
              </a:extLst>
            </p:cNvPr>
            <p:cNvSpPr/>
            <p:nvPr/>
          </p:nvSpPr>
          <p:spPr>
            <a:xfrm>
              <a:off x="4305092" y="165374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564" tIns="64283" rIns="128564" bIns="64283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11">
            <a:extLst>
              <a:ext uri="{FF2B5EF4-FFF2-40B4-BE49-F238E27FC236}">
                <a16:creationId xmlns:a16="http://schemas.microsoft.com/office/drawing/2014/main" id="{1C4B414D-717B-BD47-8AA4-5DDEB1A7A13D}"/>
              </a:ext>
            </a:extLst>
          </p:cNvPr>
          <p:cNvGrpSpPr/>
          <p:nvPr/>
        </p:nvGrpSpPr>
        <p:grpSpPr>
          <a:xfrm>
            <a:off x="2209311" y="4527908"/>
            <a:ext cx="1353436" cy="940912"/>
            <a:chOff x="2215144" y="2033848"/>
            <a:chExt cx="1318482" cy="942949"/>
          </a:xfrm>
        </p:grpSpPr>
        <p:sp>
          <p:nvSpPr>
            <p:cNvPr id="32" name="平行四边形 12">
              <a:extLst>
                <a:ext uri="{FF2B5EF4-FFF2-40B4-BE49-F238E27FC236}">
                  <a16:creationId xmlns:a16="http://schemas.microsoft.com/office/drawing/2014/main" id="{3969D90A-C4A8-DA4E-A123-CBC4E94CF100}"/>
                </a:ext>
              </a:extLst>
            </p:cNvPr>
            <p:cNvSpPr/>
            <p:nvPr/>
          </p:nvSpPr>
          <p:spPr>
            <a:xfrm>
              <a:off x="2215144" y="2033848"/>
              <a:ext cx="1161346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文本框 10">
              <a:extLst>
                <a:ext uri="{FF2B5EF4-FFF2-40B4-BE49-F238E27FC236}">
                  <a16:creationId xmlns:a16="http://schemas.microsoft.com/office/drawing/2014/main" id="{6AC99DB0-39DF-B048-8E2B-215A02732308}"/>
                </a:ext>
              </a:extLst>
            </p:cNvPr>
            <p:cNvSpPr txBox="1"/>
            <p:nvPr/>
          </p:nvSpPr>
          <p:spPr>
            <a:xfrm>
              <a:off x="2466827" y="2059834"/>
              <a:ext cx="1066799" cy="91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ru-RU" altLang="zh-CN" sz="3600" dirty="0" smtClean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30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внимание!!!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Конкурс в аспирантуру проходит в рамках ГРУППЫ НАУЧНЫХ СПЕЦИАЛЬНОСТЕЙ:</a:t>
            </a:r>
          </a:p>
          <a:p>
            <a:pPr marL="0" fontAlgn="ctr">
              <a:spcBef>
                <a:spcPts val="0"/>
              </a:spcBef>
            </a:pPr>
            <a:endParaRPr lang="ru-RU" sz="1700" dirty="0" smtClean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Поэтому при подаче заявления выбирать надо не научную специальность, а ГРУППУ научных специальностей – смотрите скриншоты процесса </a:t>
            </a:r>
            <a:r>
              <a:rPr lang="ru-RU" sz="2400" smtClean="0">
                <a:solidFill>
                  <a:srgbClr val="C00000"/>
                </a:solidFill>
              </a:rPr>
              <a:t>подачи заявления.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55460"/>
              </p:ext>
            </p:extLst>
          </p:nvPr>
        </p:nvGraphicFramePr>
        <p:xfrm>
          <a:off x="1005839" y="2191415"/>
          <a:ext cx="10180322" cy="31089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222275">
                  <a:extLst>
                    <a:ext uri="{9D8B030D-6E8A-4147-A177-3AD203B41FA5}">
                      <a16:colId xmlns:a16="http://schemas.microsoft.com/office/drawing/2014/main" val="1060441385"/>
                    </a:ext>
                  </a:extLst>
                </a:gridCol>
                <a:gridCol w="3958047">
                  <a:extLst>
                    <a:ext uri="{9D8B030D-6E8A-4147-A177-3AD203B41FA5}">
                      <a16:colId xmlns:a16="http://schemas.microsoft.com/office/drawing/2014/main" val="1896069285"/>
                    </a:ext>
                  </a:extLst>
                </a:gridCol>
              </a:tblGrid>
              <a:tr h="2998894">
                <a:tc>
                  <a:txBody>
                    <a:bodyPr/>
                    <a:lstStyle/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Математика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механика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Компьютерные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информатика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Физические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Химические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Биологические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Электроника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фотоника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приборостроение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связь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3.1. Клиническая медицина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3.2. Профилактическая медицина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Медико-биологические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endParaRPr lang="ru-RU" sz="1800" b="0" dirty="0" smtClean="0">
                        <a:solidFill>
                          <a:srgbClr val="1B1E3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5.1. Право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5.2. Экономика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Психология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Социология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5.5. Политология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Исторические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ru-RU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5.7. Философия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Педагогика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Филология</a:t>
                      </a:r>
                      <a:endParaRPr lang="ru-RU" sz="1800" b="0" dirty="0" smtClean="0">
                        <a:latin typeface="Arial" panose="020B0604020202020204" pitchFamily="34" charset="0"/>
                      </a:endParaRPr>
                    </a:p>
                    <a:p>
                      <a:pPr marL="0" fontAlgn="ctr">
                        <a:spcBef>
                          <a:spcPts val="0"/>
                        </a:spcBef>
                      </a:pP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5.12.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Когнитивные</a:t>
                      </a:r>
                      <a:r>
                        <a:rPr lang="en-US" sz="1800" b="0" dirty="0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1B1E3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науки</a:t>
                      </a:r>
                      <a:endParaRPr lang="ru-RU" sz="1800" b="0" dirty="0" smtClean="0">
                        <a:solidFill>
                          <a:srgbClr val="1B1E3E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22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документов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Заявление о приеме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(подается в электронном виде через «Госуслуги»)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Согласие на обработку персональных данных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(галочка на «Госуслугах»)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Паспорт (мы получаем только данные паспорта, подтвержденные на «Госуслугах)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СНИЛС (мы получаем только данные СНИЛС, подтвержденные на «Госуслугах»)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</a:rPr>
              <a:t>Диплом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</a:rPr>
              <a:t>(при наличии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</a:rPr>
              <a:t>) – предоставляется не позднее 16:00 20 августа, если данные диплома не подтвердятся на «Госуслугах», мы запросим копию</a:t>
            </a:r>
            <a:endParaRPr lang="ru-RU" sz="2000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Фото (подгружается на «Госуслугах»)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ВЫСЫЛАЮТСЯ на электронную почту Комиссии по приему </a:t>
            </a:r>
            <a:r>
              <a:rPr lang="en-US" sz="2000" b="1" u="sng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info@priem-phd.unn.ru</a:t>
            </a:r>
            <a:endParaRPr lang="ru-RU" sz="20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</a:rPr>
              <a:t>до 20 августа!!!!!!!!!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Список индивидуальных достижений (при наличии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Копии документов, подтверждающих индивидуальные достижения (при наличии) - скан-копии (фотокопии)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или электронные файлы каждой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публикации с выходными данными, авторского свидетельства, патента, диплома. ВНИМАНИЕ: названия файлов должны состоять из номера, соответствующего номеру в списке индивидуальных достижений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документов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ОЖАЛУЙСТА, НЕ ОСТАВЛЯЙТЕ ВСЕ НА ПОСЛЕДНИЙ МОМЕНТ!!!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РАКТИКА ПОКАЗЫВАЕТ, ЧТО МНОГИЕ ПРЕДПОЧИТАЮТ ПОДАВАТЬ ДОКУМЕНТЫ В ПОСЛЕДНИЕ МИНУТЫ.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ЭТОМ ГОДУ МЫ НЕ СМОЖЕМ ПРИНЯТЬ ДОКУМЕНТЫ ПОСЛЕ УСТАНОВЛЕННОГО СРОКА, ПРИ ЭТОМ НАДО УЧИТЫВАТЬ НАШЕ ВРЕМЯ, КОТОРЫЕ МЫ ЗАТРАЧИВАЕМ НА ОБРАБОТКУ ВАШЕГО ЗАЯВЛЕНИЯ ИЛИ ИЗМЕНЕНИЙ В ВАШЕМ ЗАЯВЛЕНИИ В СЕРВИСЕ ПРИЕМА.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6616"/>
            <a:ext cx="10515600" cy="528610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Иностранный язык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(английский, немецкий или французский – на выбор)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Оценивается по 10-балльной шкале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Специальная дисциплина</a:t>
            </a:r>
          </a:p>
        </p:txBody>
      </p:sp>
      <p:sp>
        <p:nvSpPr>
          <p:cNvPr id="6" name="Двойная стрелка влево/вверх 5"/>
          <p:cNvSpPr/>
          <p:nvPr/>
        </p:nvSpPr>
        <p:spPr>
          <a:xfrm rot="8152251">
            <a:off x="5413956" y="3885559"/>
            <a:ext cx="1066811" cy="1099988"/>
          </a:xfrm>
          <a:prstGeom prst="lef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31351" y="3062651"/>
            <a:ext cx="4212381" cy="121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ЭКЗАМЕН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Оценивается по 10-балльной шкале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1352" y="4648754"/>
            <a:ext cx="4212380" cy="121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РЕФЕРАТ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Оценивается по 10-балльной шкале</a:t>
            </a:r>
          </a:p>
        </p:txBody>
      </p:sp>
    </p:spTree>
    <p:extLst>
      <p:ext uri="{BB962C8B-B14F-4D97-AF65-F5344CB8AC3E}">
        <p14:creationId xmlns:p14="http://schemas.microsoft.com/office/powerpoint/2010/main" val="26510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0401"/>
            <a:ext cx="10143309" cy="6650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достижения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1781"/>
            <a:ext cx="10143309" cy="547769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научные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статьи в изданиях, входящих в Перечень рецензируемых научных изданий, в которых должны быть опубликованы основные научные результаты диссертаций на соискание ученой степени кандидата наук, на соискание ученой степени доктора наук (Перечень изданий ВАК РФ)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2 балла за каждую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публикацию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патенты на изобретения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2 балла за каждый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патент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дипломы победителей международных и всероссийских студенческих олимпиад ‑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2 балла за каждый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диплом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охранные документы на полезные модели, промышленные образцы, программы для ЭВМ, базы данных, топологии интегральных микросхем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1 балл за каждый охранный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документ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наличие публикаций в трудах научных конференций, симпозиумов, семинаров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1 балл, за исключением публикаций, указанных в п. 1 (независимо от количества публикаций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участие в финале Всероссийского инженерного конкурса –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10 баллов при поступлении на программы подготовки научных и научно-педагогических кадров в аспирантуре по направлениям, соответствующим профилю </a:t>
            </a:r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Конкурса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победа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Международном инженерном чемпионате «CASE-IN» - 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5 баллов при поступлении на программы подготовки научных и научно-педагогических кадров в аспирантуре по направлениям, соответствующим профилю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6307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787</Words>
  <Application>Microsoft Office PowerPoint</Application>
  <PresentationFormat>Широкоэкранный</PresentationFormat>
  <Paragraphs>208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Geneva</vt:lpstr>
      <vt:lpstr>Wingdings</vt:lpstr>
      <vt:lpstr>Office Theme</vt:lpstr>
      <vt:lpstr>Прием в аспирантуру ННГУ</vt:lpstr>
      <vt:lpstr>Сайт «Прием в аспирантуру ННГУ»</vt:lpstr>
      <vt:lpstr>Этапы приемной кампании</vt:lpstr>
      <vt:lpstr>Что делать?</vt:lpstr>
      <vt:lpstr>Обратите внимание!!!</vt:lpstr>
      <vt:lpstr>Список документов</vt:lpstr>
      <vt:lpstr>Список документов</vt:lpstr>
      <vt:lpstr>Вступительные испытания</vt:lpstr>
      <vt:lpstr>Индивидуальные достижения</vt:lpstr>
      <vt:lpstr>Количество мест</vt:lpstr>
      <vt:lpstr>Количество мест</vt:lpstr>
      <vt:lpstr>Стоимость обучения 2025/2026 (обучение только очное)</vt:lpstr>
      <vt:lpstr>Контакты Комиссии по приему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</cp:lastModifiedBy>
  <cp:revision>52</cp:revision>
  <dcterms:created xsi:type="dcterms:W3CDTF">2023-01-07T15:27:54Z</dcterms:created>
  <dcterms:modified xsi:type="dcterms:W3CDTF">2026-04-01T06:38:24Z</dcterms:modified>
</cp:coreProperties>
</file>